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37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4699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0795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6891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2987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9083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5179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1275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7371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346700" marR="0" indent="-4699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google.com/search?q=A+Catechism+of+Christian+Faith+and+Doctrine&amp;oq=Brief+description+of+the+GMC+Catechism&amp;gs_lcrp=EgZjaHJvbWUyBggAEEUYOTIHCAEQIRigATIHCAIQIRigATIHCAMQIRigATIHCAQQIRigAdIBCjU0NDU0ajBqMTWoAgiwAgHxBbbKTzQQLOLC8QW2yk80ECziwg&amp;sourceid=chrome&amp;ie=UTF-8&amp;mstk=AUtExfD-mGmXI_-HD_PGo2hUp9054qHgupOFPS2kTzwErWlqGfuNrNcWa2C7vBLRvGxbqT_WfMjJHKeWGcTLaVJOKYYOBMo0nHwXtvy0p5zdrjSKm_pW9M6bC4VLrzgxAy1JD4PjxqJXpgBQ9eHghKjN4mJ8fmeWtB-hkBBd82LySB4dwCo&amp;csui=3&amp;ved=2ahUKEwjVx6-Wu5ySAxWRv4kEHeCOJr4QgK4QegQIARAD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google.com/search?q=Global+Methodist+Church&amp;sca_esv=4e4b8a2bf4a3d9a0&amp;hl=en&amp;sxsrf=ANbL-n5meWXaLNOgG7UMAXNtzqpwdwR9pQ%3A1768820711539&amp;ei=5w9uafnGIKaiptQP8eWwyA0&amp;ved=2ahUKEwiK-J_iupeSAxWqvokEHZW2LskQgK4QegQIBBAB&amp;uact=5&amp;oq=is+the+GMC+Methodist+church+evangelical+christian+church%3F&amp;gs_lp=Egxnd3Mtd2l6LXNlcnAiOWlzIHRoZSBHTUMgTWV0aG9kaXN0IGNodXJjaCBldmFuZ2VsaWNhbCBjaHJpc3RpYW4gY2h1cmNoPzIFECEYoAEyBRAhGKABMgUQIRigATIFECEYoAEyBRAhGKABMgUQIRirAjIFECEYqwJI1c4BUABY1swBcAB4AZABAJgBeKABoieqAQQ1My40uAEDyAEA-AEBmAI4oAL2KMICChAjGPAFGCcYngbCAgsQLhiABBixAxiDAcICCxAAGIAEGLEDGIMBwgIIEAAYgAQYsQPCAhEQLhiABBixAxjRAxiDARjHAcICDhAuGIAEGLEDGIMBGIoFwgIOEAAYgAQYsQMYgwEYigXCAgoQIxiABBgnGIoFwgIEECMYJ8ICChAAGIAEGEMYigXCAgUQABiABMICCxAAGIAEGJECGIoFwgIGEAAYFhgewgIIEAAYFhgKGB7CAgsQABiABBiGAxiKBcICCBAAGIAEGKIEwgIIEAAYogQYiQWYAwCSBwQ0Ny45oAeBwgKyBwQ0Ny45uAf2KMIHBzcuMzAuMTnIB5EBgAgA&amp;sclient=gws-wiz-serp&amp;mstk=AUtExfAHBIifyoBROIVpDSqMQad33rVs4bFNao2xeyxan_lE_VFK-rsncpKS-lHHv4TYLDirffkSa5yUccW6bAzNGCfXk2G28tgd_MuFr7MrUcSnQwOOfS0QgFFFJJ49OF7gzQUIHlauFF97tNcwM810BrNiyifTMbxnStp5DDmgWroE0PWgMfl2uDs4-FfhJyU89VCETvKi6nm4rZ_4iIGnpGC7bB0Lhzr30ES9A1lScB2vuPSNRnfvXGLAdqVZqNrjXBocX5M7ftDhQfMYtIdKB5Lt&amp;csui=3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Why a Catechism"/>
          <p:cNvSpPr txBox="1"/>
          <p:nvPr>
            <p:ph type="ctrTitle"/>
          </p:nvPr>
        </p:nvSpPr>
        <p:spPr>
          <a:xfrm>
            <a:off x="1206496" y="863590"/>
            <a:ext cx="21971004" cy="6359602"/>
          </a:xfrm>
          <a:prstGeom prst="rect">
            <a:avLst/>
          </a:prstGeom>
        </p:spPr>
        <p:txBody>
          <a:bodyPr/>
          <a:lstStyle/>
          <a:p>
            <a:pPr/>
          </a:p>
          <a:p>
            <a:pPr/>
            <a:r>
              <a:t>            Why a Catechism</a:t>
            </a:r>
          </a:p>
        </p:txBody>
      </p:sp>
      <p:sp>
        <p:nvSpPr>
          <p:cNvPr id="172" name="Global Methodist Church Catechism – Adult Doctrine Class"/>
          <p:cNvSpPr txBox="1"/>
          <p:nvPr>
            <p:ph type="subTitle" sz="quarter" idx="1"/>
          </p:nvPr>
        </p:nvSpPr>
        <p:spPr>
          <a:xfrm>
            <a:off x="1850620" y="9555782"/>
            <a:ext cx="21971001" cy="1905001"/>
          </a:xfrm>
          <a:prstGeom prst="rect">
            <a:avLst/>
          </a:prstGeom>
        </p:spPr>
        <p:txBody>
          <a:bodyPr/>
          <a:lstStyle/>
          <a:p>
            <a:pPr/>
          </a:p>
          <a:p>
            <a:pPr/>
            <a:r>
              <a:t>Global Methodist Church Catechism – Adult Doctrine Class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Deuteronomy 6:7 (NIV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Deuteronomy 6:7 (NIV)</a:t>
            </a:r>
          </a:p>
        </p:txBody>
      </p:sp>
      <p:sp>
        <p:nvSpPr>
          <p:cNvPr id="205" name="Teach Diligently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Teach Diligently</a:t>
            </a:r>
          </a:p>
        </p:txBody>
      </p:sp>
      <p:sp>
        <p:nvSpPr>
          <p:cNvPr id="206" name="“Impress them on your children. Talk about them…” (Deut 6:7, NIV)  “Intentional, repeated teaching – not occasional inspiration”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“Impress them on your children. Talk about them…” (Deut 6:7, NIV)</a:t>
            </a:r>
            <a:br/>
            <a:br/>
            <a:r>
              <a:t>“Intentional, repeated teaching – not occasional inspiration”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2 Timothy 1:13-1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 Timothy 1:13-14</a:t>
            </a:r>
          </a:p>
        </p:txBody>
      </p:sp>
      <p:sp>
        <p:nvSpPr>
          <p:cNvPr id="209" name="“Guard the Good Deposit”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“Guard the Good Deposit”</a:t>
            </a:r>
          </a:p>
        </p:txBody>
      </p:sp>
      <p:sp>
        <p:nvSpPr>
          <p:cNvPr id="210" name="“Keep as the pattern of sound teaching… Guard the good deposit…” (2 Tim 1:13–14, NIV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“Keep as the pattern of sound teaching… Guard the good deposit…” (2 Tim 1:13–14, NIV)</a:t>
            </a:r>
          </a:p>
          <a:p>
            <a:pPr lvl="1"/>
            <a:r>
              <a:t>“There is a pattern we receive and guard”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2 Timothy 2: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 Timothy 2:2</a:t>
            </a:r>
          </a:p>
        </p:txBody>
      </p:sp>
      <p:sp>
        <p:nvSpPr>
          <p:cNvPr id="213" name="Entrust to Other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Entrust to Others</a:t>
            </a:r>
          </a:p>
        </p:txBody>
      </p:sp>
      <p:sp>
        <p:nvSpPr>
          <p:cNvPr id="214" name="“Entrust to reliable people who will also be qualified to teach others.” (2 Tim 2:2, NIV)”"/>
          <p:cNvSpPr txBox="1"/>
          <p:nvPr>
            <p:ph type="body" idx="1"/>
          </p:nvPr>
        </p:nvSpPr>
        <p:spPr>
          <a:xfrm>
            <a:off x="1014121" y="3719462"/>
            <a:ext cx="21971001" cy="8256012"/>
          </a:xfrm>
          <a:prstGeom prst="rect">
            <a:avLst/>
          </a:prstGeom>
        </p:spPr>
        <p:txBody>
          <a:bodyPr/>
          <a:lstStyle/>
          <a:p>
            <a:pPr/>
            <a:r>
              <a:t>“Entrust to reliable people who will also be qualified to teach others.” (2 Tim 2:2, NIV)”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cripture + Catechism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Scripture + Catechism</a:t>
            </a:r>
          </a:p>
        </p:txBody>
      </p:sp>
      <p:sp>
        <p:nvSpPr>
          <p:cNvPr id="217" name="Slide Subtitl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421004">
              <a:defRPr sz="2805"/>
            </a:pPr>
          </a:p>
        </p:txBody>
      </p:sp>
      <p:sp>
        <p:nvSpPr>
          <p:cNvPr id="218" name="Scripture calls us to teach diligently, guard the good deposit, and entrust it to others—that is what a catechism is for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Scripture calls us to teach diligently, guard the good deposit, and entrust it to others—that is what a catechism is for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Our Aim in This Clas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Our Aim in This Class</a:t>
            </a:r>
          </a:p>
        </p:txBody>
      </p:sp>
      <p:sp>
        <p:nvSpPr>
          <p:cNvPr id="221" name="Slide Subtitl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 </a:t>
            </a:r>
          </a:p>
        </p:txBody>
      </p:sp>
      <p:sp>
        <p:nvSpPr>
          <p:cNvPr id="222" name="Clarity – know what we personally believe and how that aligns with the core beliefs of the GMC Church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Clarity – know what we personally believe and how that aligns with the core beliefs of the GMC Church</a:t>
            </a:r>
          </a:p>
          <a:p>
            <a:pPr/>
            <a:r>
              <a:t>Unity – share a common confession</a:t>
            </a:r>
          </a:p>
          <a:p>
            <a:pPr/>
            <a:r>
              <a:t>Maturity – able to teach others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able / Group Discuss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Table / Group Discussion</a:t>
            </a:r>
          </a:p>
        </p:txBody>
      </p:sp>
      <p:sp>
        <p:nvSpPr>
          <p:cNvPr id="225" name="When you hear ‘doctrine,’ what comes to mind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When you hear ‘doctrine,’ what comes to mind</a:t>
            </a:r>
          </a:p>
          <a:p>
            <a:pPr/>
            <a:r>
              <a:t>Where have you felt the lack of clear teaching in your own life?</a:t>
            </a:r>
          </a:p>
          <a:p>
            <a:pPr/>
            <a:r>
              <a:t>What responsibilities do we see in Deut 6 and 2 Tim?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For This Coming Wee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For This Coming Week</a:t>
            </a:r>
          </a:p>
        </p:txBody>
      </p:sp>
      <p:sp>
        <p:nvSpPr>
          <p:cNvPr id="228" name="Slide Subtitl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 </a:t>
            </a:r>
          </a:p>
        </p:txBody>
      </p:sp>
      <p:sp>
        <p:nvSpPr>
          <p:cNvPr id="229" name="Re‑read Deut 6:4–9; 2 Tim 1:13–14; 2 Tim 2:2” (NIV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1600">
                <a:solidFill>
                  <a:srgbClr val="13343B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/>
            <a:r>
              <a:t>Re‑read Deut 6:4–9; 2 Tim 1:13–14; 2 Tim 2:2” (NIV) </a:t>
            </a:r>
          </a:p>
          <a:p>
            <a:pPr/>
            <a:r>
              <a:t>Ask: What pattern of sound teaching am I building into my life?</a:t>
            </a:r>
          </a:p>
          <a:p>
            <a:pPr/>
            <a:r>
              <a:t>Next week: God the Creator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What is a Catechism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is a Catechism?</a:t>
            </a:r>
          </a:p>
        </p:txBody>
      </p:sp>
      <p:sp>
        <p:nvSpPr>
          <p:cNvPr id="175" name="A book or summary of religious doctrine, typically in a question-and-answer format, for teaching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61340">
              <a:defRPr sz="3740"/>
            </a:lvl1pPr>
          </a:lstStyle>
          <a:p>
            <a:pPr/>
            <a:r>
              <a:t>A book or summary of religious doctrine, typically in a question-and-answer format, for teaching</a:t>
            </a:r>
          </a:p>
        </p:txBody>
      </p:sp>
      <p:sp>
        <p:nvSpPr>
          <p:cNvPr id="176" name="Educative and regulative summary of Christian Doctrine…"/>
          <p:cNvSpPr txBox="1"/>
          <p:nvPr>
            <p:ph type="body" idx="1"/>
          </p:nvPr>
        </p:nvSpPr>
        <p:spPr>
          <a:xfrm>
            <a:off x="1014121" y="3444562"/>
            <a:ext cx="21971001" cy="9863895"/>
          </a:xfrm>
          <a:prstGeom prst="rect">
            <a:avLst/>
          </a:prstGeom>
        </p:spPr>
        <p:txBody>
          <a:bodyPr/>
          <a:lstStyle/>
          <a:p>
            <a:pPr/>
            <a:r>
              <a:t>Educative and regulative summary of </a:t>
            </a:r>
            <a:r>
              <a:rPr b="1"/>
              <a:t>Christian Doctrine</a:t>
            </a:r>
            <a:endParaRPr b="1"/>
          </a:p>
          <a:p>
            <a:pPr/>
            <a:r>
              <a:t>It is a tool to teach and remember core beliefs</a:t>
            </a:r>
          </a:p>
          <a:p>
            <a:pPr/>
            <a:r>
              <a:t>Says what the church expects members to confess</a:t>
            </a:r>
          </a:p>
          <a:p>
            <a:pPr/>
            <a:r>
              <a:rPr>
                <a:solidFill>
                  <a:srgbClr val="0A0A0A"/>
                </a:solidFill>
              </a:rPr>
              <a:t>The GMC Catechism, </a:t>
            </a:r>
            <a:r>
              <a:rPr i="1" u="sng">
                <a:solidFill>
                  <a:srgbClr val="0A0A0A"/>
                </a:solidFill>
                <a:hlinkClick r:id="rId2" invalidUrl="" action="" tgtFrame="" tooltip="" history="1" highlightClick="0" endSnd="0"/>
              </a:rPr>
              <a:t>A Catechism of Christian Faith and Doctrine</a:t>
            </a:r>
            <a:r>
              <a:rPr>
                <a:solidFill>
                  <a:srgbClr val="0A0A0A"/>
                </a:solidFill>
              </a:rPr>
              <a:t>, is </a:t>
            </a:r>
            <a:r>
              <a:t>a foundational resource for the Global Methodist Church, designed to teach core beliefs through 77 questions and answers rooted in Scripture and Wesleyan tradition</a:t>
            </a:r>
          </a:p>
          <a:p>
            <a:pPr/>
            <a:r>
              <a:t>77 Questions</a:t>
            </a:r>
          </a:p>
          <a:p>
            <a:pPr lvl="1"/>
            <a:r>
              <a:t>1st 37 based on the Nicene Creed which was </a:t>
            </a:r>
            <a:r>
              <a:t>adopted at the </a:t>
            </a:r>
            <a:r>
              <a:rPr b="1"/>
              <a:t>Council of Nicaea in AD 325</a:t>
            </a:r>
            <a:r>
              <a:t> and expanded at the </a:t>
            </a:r>
            <a:r>
              <a:rPr b="1"/>
              <a:t>Council of Constantinople in AD 381. </a:t>
            </a:r>
            <a:r>
              <a:rPr b="1"/>
              <a:t>  </a:t>
            </a:r>
            <a:endParaRPr b="1"/>
          </a:p>
          <a:p>
            <a:pPr lvl="2"/>
            <a:r>
              <a:t>The reason this is important is that the Nicene Creed was developed to counter heresies of the time - and here we are again!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Why Now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Why Now?</a:t>
            </a:r>
          </a:p>
        </p:txBody>
      </p:sp>
      <p:sp>
        <p:nvSpPr>
          <p:cNvPr id="179" name="Slide Subtitl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 </a:t>
            </a:r>
          </a:p>
        </p:txBody>
      </p:sp>
      <p:sp>
        <p:nvSpPr>
          <p:cNvPr id="180" name="Widespread biblical and theological confusio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Widespread biblical and theological confusion</a:t>
            </a:r>
          </a:p>
          <a:p>
            <a:pPr lvl="1"/>
            <a:r>
              <a:t>https://thestateoftheology.com/ </a:t>
            </a:r>
          </a:p>
          <a:p>
            <a:pPr/>
            <a:r>
              <a:t>Need clarity about who God is and what the gospel is</a:t>
            </a:r>
          </a:p>
          <a:p>
            <a:pPr/>
            <a:r>
              <a:t>Catechism gives us a shared pattern of sound teaching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he Evangelical chur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Evangelical church</a:t>
            </a:r>
          </a:p>
        </p:txBody>
      </p:sp>
      <p:sp>
        <p:nvSpPr>
          <p:cNvPr id="183" name="Core Beliefs &amp; Characteristics: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Core Beliefs &amp; Characteristics:</a:t>
            </a:r>
          </a:p>
        </p:txBody>
      </p:sp>
      <p:sp>
        <p:nvSpPr>
          <p:cNvPr id="184" name="Biblicism: High regard for the Bible as the ultimate authorit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Biblicism: High regard for the Bible as the ultimate authority</a:t>
            </a:r>
          </a:p>
          <a:p>
            <a:pPr/>
            <a:r>
              <a:t>Conversionism: Belief in a transformative "born again” experience</a:t>
            </a:r>
          </a:p>
          <a:p>
            <a:pPr/>
            <a:r>
              <a:t>Activism/Evangelism: A drive to spread the gospel and live out faith through missionary work and social action.</a:t>
            </a:r>
          </a:p>
          <a:p>
            <a:pPr/>
            <a:r>
              <a:t>Crucicentrism: Focus on Jesus's sacrificial death as the only way for salvation</a:t>
            </a:r>
          </a:p>
          <a:p>
            <a:pPr/>
            <a:r>
              <a:t>Personal Faith: Emphasis on a daily, active relationship with God, not just an intellectual concept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i="1" sz="1550">
                <a:solidFill>
                  <a:srgbClr val="0A0A0A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i="1" sz="1550">
                <a:solidFill>
                  <a:srgbClr val="0A0A0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he Global Methodist Church (GMC) is an evangelical Christian church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>
            <a:lvl1pPr defTabSz="1511770">
              <a:defRPr spc="-105" sz="5270"/>
            </a:lvl1pPr>
          </a:lstStyle>
          <a:p>
            <a:pPr/>
            <a:r>
              <a:t>The Global Methodist Church (GMC) is an evangelical Christian church</a:t>
            </a:r>
          </a:p>
        </p:txBody>
      </p:sp>
      <p:sp>
        <p:nvSpPr>
          <p:cNvPr id="187" name="Key Characteristics:"/>
          <p:cNvSpPr txBox="1"/>
          <p:nvPr>
            <p:ph type="body" idx="21"/>
          </p:nvPr>
        </p:nvSpPr>
        <p:spPr>
          <a:xfrm>
            <a:off x="1206500" y="2756886"/>
            <a:ext cx="21971000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Key Characteristics:</a:t>
            </a:r>
          </a:p>
        </p:txBody>
      </p:sp>
      <p:sp>
        <p:nvSpPr>
          <p:cNvPr id="188" name="Wesleyan Roots: The GMC maintains a strong connection to John Wesley's teachings, emphasizing scriptural holiness and personal transformatio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Wesleyan Roots: The GMC maintains a strong connection to John Wesley's teachings, emphasizing scriptural holiness and personal transformation</a:t>
            </a:r>
          </a:p>
          <a:p>
            <a:pPr/>
            <a:r>
              <a:t>Evangelical Focus: Its mission centers on making disciples, church planting, and bold evangelism, aligning with evangelical priorities</a:t>
            </a:r>
          </a:p>
          <a:p>
            <a:pPr/>
            <a:r>
              <a:t>Conservative Stance: It upholds traditional Christian teachings, particularly on marriage and ordination, differing from the more liberal stances within the UMC</a:t>
            </a:r>
          </a:p>
          <a:p>
            <a:pPr/>
            <a:r>
              <a:t>Biblical Authority: The GMC prioritizes Scripture as the primary authority, fitting within broader evangelical traditions</a:t>
            </a:r>
          </a:p>
          <a:p>
            <a:pPr marL="0" indent="0">
              <a:buSzTx/>
              <a:buNone/>
            </a:pPr>
            <a:r>
              <a:t>In essence, the </a:t>
            </a:r>
            <a:r>
              <a:rPr>
                <a:hlinkClick r:id="rId2" invalidUrl="" action="" tgtFrame="" tooltip="" history="1" highlightClick="0" endSnd="0"/>
              </a:rPr>
              <a:t>Global Methodist Church</a:t>
            </a:r>
            <a:r>
              <a:t> is an evangelical expression of Methodism, embracing core evangelical beliefs while staying true to its Wesleyan heritage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MC Catechism – Purpo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GMC Catechism – Purpose</a:t>
            </a:r>
          </a:p>
        </p:txBody>
      </p:sp>
      <p:sp>
        <p:nvSpPr>
          <p:cNvPr id="191" name="Train disciples to understand, recall, profess, and enjoy core teaching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Train disciples to understand, recall, profess, and enjoy core teachings</a:t>
            </a:r>
          </a:p>
          <a:p>
            <a:pPr/>
            <a:r>
              <a:t>Gather central Christian confessions + GMC distinctives</a:t>
            </a:r>
          </a:p>
          <a:p>
            <a:pPr/>
            <a:r>
              <a:t>Can be part of preparing people for membership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What a Catechism Do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a Catechism Does</a:t>
            </a:r>
          </a:p>
        </p:txBody>
      </p:sp>
      <p:sp>
        <p:nvSpPr>
          <p:cNvPr id="194" name="Biblical Focus"/>
          <p:cNvSpPr txBox="1"/>
          <p:nvPr>
            <p:ph type="body" idx="21"/>
          </p:nvPr>
        </p:nvSpPr>
        <p:spPr>
          <a:xfrm>
            <a:off x="1206500" y="2411062"/>
            <a:ext cx="21817511" cy="278050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Biblical Focus  </a:t>
            </a:r>
          </a:p>
        </p:txBody>
      </p:sp>
      <p:sp>
        <p:nvSpPr>
          <p:cNvPr id="195" name="Teach…"/>
          <p:cNvSpPr txBox="1"/>
          <p:nvPr>
            <p:ph type="body" idx="1"/>
          </p:nvPr>
        </p:nvSpPr>
        <p:spPr>
          <a:xfrm>
            <a:off x="1206500" y="4874392"/>
            <a:ext cx="21971000" cy="7162798"/>
          </a:xfrm>
          <a:prstGeom prst="rect">
            <a:avLst/>
          </a:prstGeom>
        </p:spPr>
        <p:txBody>
          <a:bodyPr/>
          <a:lstStyle/>
          <a:p>
            <a:pPr/>
            <a:r>
              <a:t>Teach</a:t>
            </a:r>
          </a:p>
          <a:p>
            <a:pPr/>
            <a:r>
              <a:t>Guard</a:t>
            </a:r>
          </a:p>
          <a:p>
            <a:pPr/>
            <a:r>
              <a:t>Pass 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criptu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Scripture</a:t>
            </a:r>
          </a:p>
        </p:txBody>
      </p:sp>
      <p:sp>
        <p:nvSpPr>
          <p:cNvPr id="198" name="2 Timothy 3:16-17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2 Timothy 3:16-17</a:t>
            </a:r>
          </a:p>
        </p:txBody>
      </p:sp>
      <p:sp>
        <p:nvSpPr>
          <p:cNvPr id="199" name="2 Timothy 3:16-17 (NIV) states, &quot;All Scripture is God-breathed and is useful for teaching, rebuking, correcting and training in righteousness, so that the servant of God may be thoroughly equipped for every good work&quot;. This passage emphasizes that the Bi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 Timothy 3:16-17 (NIV) states, "</a:t>
            </a:r>
            <a:r>
              <a:rPr b="1">
                <a:solidFill>
                  <a:srgbClr val="001D35"/>
                </a:solidFill>
              </a:rPr>
              <a:t>All Scripture is God-breathed and is useful for teaching, rebuking, correcting and training in righteousness, so that the servant of God may be thoroughly equipped for every good work</a:t>
            </a:r>
            <a:r>
              <a:t>". This passage emphasizes that the Bible, inspired by God, serves as a comprehensive guide for Christian living, equipping believers for all righteous tasks through its instruction, correction, and training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euteronomy 6:4–9 (NIV)"/>
          <p:cNvSpPr txBox="1"/>
          <p:nvPr>
            <p:ph type="title"/>
          </p:nvPr>
        </p:nvSpPr>
        <p:spPr>
          <a:xfrm>
            <a:off x="990073" y="1077359"/>
            <a:ext cx="21971001" cy="1433164"/>
          </a:xfrm>
          <a:prstGeom prst="rect">
            <a:avLst/>
          </a:prstGeom>
        </p:spPr>
        <p:txBody>
          <a:bodyPr/>
          <a:lstStyle/>
          <a:p>
            <a:pPr/>
            <a:r>
              <a:t>Deuteronomy 6:4–9 (NIV)</a:t>
            </a:r>
          </a:p>
        </p:txBody>
      </p:sp>
      <p:sp>
        <p:nvSpPr>
          <p:cNvPr id="202" name="“Hear, O Israel: The Lord our God, the Lord is one.” (Deut 6:4, NIV)”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“Hear, O Israel: The Lord our God, the Lord is one.” (Deut 6:4, NIV)”</a:t>
            </a:r>
          </a:p>
          <a:p>
            <a:pPr lvl="1"/>
            <a:r>
              <a:t>Open your Bible to Deut 6:4–9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7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7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